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75" r:id="rId7"/>
    <p:sldId id="276" r:id="rId8"/>
    <p:sldId id="277" r:id="rId9"/>
    <p:sldId id="278" r:id="rId10"/>
    <p:sldId id="279" r:id="rId11"/>
    <p:sldId id="262" r:id="rId12"/>
    <p:sldId id="263" r:id="rId13"/>
    <p:sldId id="269" r:id="rId14"/>
    <p:sldId id="272" r:id="rId15"/>
    <p:sldId id="273" r:id="rId16"/>
    <p:sldId id="268" r:id="rId17"/>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5275ED30-2A38-42A0-B622-E3E345DD302B}" type="datetimeFigureOut">
              <a:rPr lang="fr-FR" smtClean="0"/>
              <a:pPr/>
              <a:t>28/02/2018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634BEE0-AC5E-42CE-B147-2AF4B626C63B}"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5275ED30-2A38-42A0-B622-E3E345DD302B}" type="datetimeFigureOut">
              <a:rPr lang="fr-FR" smtClean="0"/>
              <a:pPr/>
              <a:t>28/02/2018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634BEE0-AC5E-42CE-B147-2AF4B626C63B}"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5275ED30-2A38-42A0-B622-E3E345DD302B}" type="datetimeFigureOut">
              <a:rPr lang="fr-FR" smtClean="0"/>
              <a:pPr/>
              <a:t>28/02/2018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634BEE0-AC5E-42CE-B147-2AF4B626C63B}"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5275ED30-2A38-42A0-B622-E3E345DD302B}" type="datetimeFigureOut">
              <a:rPr lang="fr-FR" smtClean="0"/>
              <a:pPr/>
              <a:t>28/02/2018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634BEE0-AC5E-42CE-B147-2AF4B626C63B}"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5275ED30-2A38-42A0-B622-E3E345DD302B}" type="datetimeFigureOut">
              <a:rPr lang="fr-FR" smtClean="0"/>
              <a:pPr/>
              <a:t>28/02/2018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634BEE0-AC5E-42CE-B147-2AF4B626C63B}"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5275ED30-2A38-42A0-B622-E3E345DD302B}" type="datetimeFigureOut">
              <a:rPr lang="fr-FR" smtClean="0"/>
              <a:pPr/>
              <a:t>28/02/2018</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634BEE0-AC5E-42CE-B147-2AF4B626C63B}"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5275ED30-2A38-42A0-B622-E3E345DD302B}" type="datetimeFigureOut">
              <a:rPr lang="fr-FR" smtClean="0"/>
              <a:pPr/>
              <a:t>28/02/2018</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2634BEE0-AC5E-42CE-B147-2AF4B626C63B}"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5275ED30-2A38-42A0-B622-E3E345DD302B}" type="datetimeFigureOut">
              <a:rPr lang="fr-FR" smtClean="0"/>
              <a:pPr/>
              <a:t>28/02/2018</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2634BEE0-AC5E-42CE-B147-2AF4B626C63B}"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5275ED30-2A38-42A0-B622-E3E345DD302B}" type="datetimeFigureOut">
              <a:rPr lang="fr-FR" smtClean="0"/>
              <a:pPr/>
              <a:t>28/02/2018</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2634BEE0-AC5E-42CE-B147-2AF4B626C63B}"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5275ED30-2A38-42A0-B622-E3E345DD302B}" type="datetimeFigureOut">
              <a:rPr lang="fr-FR" smtClean="0"/>
              <a:pPr/>
              <a:t>28/02/2018</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634BEE0-AC5E-42CE-B147-2AF4B626C63B}"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5275ED30-2A38-42A0-B622-E3E345DD302B}" type="datetimeFigureOut">
              <a:rPr lang="fr-FR" smtClean="0"/>
              <a:pPr/>
              <a:t>28/02/2018</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634BEE0-AC5E-42CE-B147-2AF4B626C63B}"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75ED30-2A38-42A0-B622-E3E345DD302B}" type="datetimeFigureOut">
              <a:rPr lang="fr-FR" smtClean="0"/>
              <a:pPr/>
              <a:t>28/02/2018</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34BEE0-AC5E-42CE-B147-2AF4B626C63B}"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642910" y="1785926"/>
            <a:ext cx="7786742"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7200" b="1" i="0" u="sng" strike="noStrike" cap="none" normalizeH="0" baseline="0" dirty="0" smtClean="0">
                <a:ln>
                  <a:noFill/>
                </a:ln>
                <a:solidFill>
                  <a:srgbClr val="C00000"/>
                </a:solidFill>
                <a:effectLst/>
                <a:latin typeface="Comic Sans MS" pitchFamily="66" charset="0"/>
                <a:ea typeface="Calibri" pitchFamily="34" charset="0"/>
                <a:cs typeface="Times New Roman" pitchFamily="18" charset="0"/>
              </a:rPr>
              <a:t>Dossier de soins Infirmiers</a:t>
            </a:r>
            <a:endParaRPr kumimoji="0" lang="fr-FR" sz="5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34" y="785794"/>
            <a:ext cx="8215370" cy="4401205"/>
          </a:xfrm>
          <a:prstGeom prst="rect">
            <a:avLst/>
          </a:prstGeom>
        </p:spPr>
        <p:txBody>
          <a:bodyPr wrap="square">
            <a:spAutoFit/>
          </a:bodyPr>
          <a:lstStyle/>
          <a:p>
            <a:pPr>
              <a:buFont typeface="Wingdings" pitchFamily="2" charset="2"/>
              <a:buChar char="q"/>
            </a:pPr>
            <a:r>
              <a:rPr lang="fr-FR" sz="2800" dirty="0" smtClean="0">
                <a:latin typeface="Comic Sans MS" pitchFamily="66" charset="0"/>
              </a:rPr>
              <a:t>coordonner les parcours patients (dont le suivi du patient en intra et extra hospitalier) ; </a:t>
            </a:r>
          </a:p>
          <a:p>
            <a:pPr>
              <a:buFont typeface="Wingdings" pitchFamily="2" charset="2"/>
              <a:buChar char="q"/>
            </a:pPr>
            <a:r>
              <a:rPr lang="fr-FR" sz="2800" dirty="0" smtClean="0">
                <a:latin typeface="Comic Sans MS" pitchFamily="66" charset="0"/>
              </a:rPr>
              <a:t> faciliter l’intégration des professionnels ; </a:t>
            </a:r>
          </a:p>
          <a:p>
            <a:pPr>
              <a:buFont typeface="Wingdings" pitchFamily="2" charset="2"/>
              <a:buChar char="q"/>
            </a:pPr>
            <a:r>
              <a:rPr lang="fr-FR" sz="2800" dirty="0" smtClean="0">
                <a:latin typeface="Comic Sans MS" pitchFamily="66" charset="0"/>
              </a:rPr>
              <a:t>donner des informations aux patients et à leur entourage conformément à la réglementation ; </a:t>
            </a:r>
          </a:p>
          <a:p>
            <a:pPr>
              <a:buFont typeface="Wingdings" pitchFamily="2" charset="2"/>
              <a:buChar char="q"/>
            </a:pPr>
            <a:r>
              <a:rPr lang="fr-FR" sz="2800" dirty="0" smtClean="0">
                <a:latin typeface="Comic Sans MS" pitchFamily="66" charset="0"/>
              </a:rPr>
              <a:t>disposer de données relatives aux soins et aux prises en charge des patients permettant une analyse a posteriori pour améliorer les pratiques et développer les opportunités de recherche en soins ;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500034" y="428604"/>
            <a:ext cx="8143932" cy="57554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60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But:</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36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Le but principal du dossier de soins est de fournir un rapport écrit des données essentielles concernant l'état de santé du patient. </a:t>
            </a:r>
          </a:p>
          <a:p>
            <a:pPr marL="0" marR="0" lvl="0" indent="0" algn="l"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Il sert de moyen de communication entre les nombreux professionnels de la santé dont l'intérêt est axé sur les soins au patient. </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428596" y="571480"/>
            <a:ext cx="8286808"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4400" b="1" i="0" u="sng" strike="noStrike" cap="none" normalizeH="0" baseline="0" dirty="0" smtClean="0">
                <a:ln>
                  <a:noFill/>
                </a:ln>
                <a:solidFill>
                  <a:srgbClr val="FF0000"/>
                </a:solidFill>
                <a:effectLst/>
                <a:latin typeface="Comic Sans MS" pitchFamily="66" charset="0"/>
                <a:ea typeface="Calibri" pitchFamily="34" charset="0"/>
                <a:cs typeface="Times New Roman" pitchFamily="18" charset="0"/>
              </a:rPr>
              <a:t>- Composition:</a:t>
            </a:r>
            <a:endParaRPr kumimoji="0" lang="fr-FR"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sz="24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Les données socio-administratives permettant d'identifier le patient ;</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Les données concernant les différents intervenants auprès du malade (médicaux, infirmiers, autres) ;</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0"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Les prescriptions médicales ;</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0" i="0" u="sng"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Les fiches de traitement et diagramme de soins (voir tableau) ;</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2910" y="571480"/>
            <a:ext cx="7786742" cy="5078313"/>
          </a:xfrm>
          <a:prstGeom prst="rect">
            <a:avLst/>
          </a:prstGeom>
        </p:spPr>
        <p:txBody>
          <a:bodyPr wrap="square">
            <a:spAutoFit/>
          </a:bodyPr>
          <a:lstStyle/>
          <a:p>
            <a:pPr lvl="0" eaLnBrk="0" fontAlgn="base" hangingPunct="0">
              <a:spcBef>
                <a:spcPct val="0"/>
              </a:spcBef>
              <a:spcAft>
                <a:spcPct val="0"/>
              </a:spcAft>
              <a:buFont typeface="Wingdings" pitchFamily="2" charset="2"/>
              <a:buChar char="q"/>
            </a:pPr>
            <a:r>
              <a:rPr lang="fr-FR" sz="3600" dirty="0" smtClean="0">
                <a:solidFill>
                  <a:srgbClr val="000000"/>
                </a:solidFill>
                <a:latin typeface="Comic Sans MS" pitchFamily="66" charset="0"/>
                <a:ea typeface="Calibri" pitchFamily="34" charset="0"/>
                <a:cs typeface="Times New Roman" pitchFamily="18" charset="0"/>
              </a:rPr>
              <a:t>Les surveillances spécifiques en fonction des problèmes de santé de la personne (diabète, HTA, douleur,…) ;</a:t>
            </a:r>
            <a:endParaRPr lang="fr-FR" dirty="0" smtClean="0">
              <a:latin typeface="Arial" pitchFamily="34" charset="0"/>
              <a:cs typeface="Arial" pitchFamily="34" charset="0"/>
            </a:endParaRPr>
          </a:p>
          <a:p>
            <a:pPr lvl="0" eaLnBrk="0" fontAlgn="base" hangingPunct="0">
              <a:spcBef>
                <a:spcPct val="0"/>
              </a:spcBef>
              <a:spcAft>
                <a:spcPct val="0"/>
              </a:spcAft>
              <a:buFont typeface="Wingdings" pitchFamily="2" charset="2"/>
              <a:buChar char="q"/>
            </a:pPr>
            <a:r>
              <a:rPr lang="fr-FR" sz="3600" dirty="0" smtClean="0">
                <a:solidFill>
                  <a:srgbClr val="000000"/>
                </a:solidFill>
                <a:latin typeface="Comic Sans MS" pitchFamily="66" charset="0"/>
                <a:ea typeface="Calibri" pitchFamily="34" charset="0"/>
                <a:cs typeface="Times New Roman" pitchFamily="18" charset="0"/>
              </a:rPr>
              <a:t>Feuille de transmission ciblée (données, actions, résultats) ;</a:t>
            </a:r>
            <a:endParaRPr lang="fr-FR" dirty="0" smtClean="0">
              <a:latin typeface="Arial" pitchFamily="34" charset="0"/>
              <a:cs typeface="Arial" pitchFamily="34" charset="0"/>
            </a:endParaRPr>
          </a:p>
          <a:p>
            <a:pPr lvl="0" eaLnBrk="0" fontAlgn="base" hangingPunct="0">
              <a:spcBef>
                <a:spcPct val="0"/>
              </a:spcBef>
              <a:spcAft>
                <a:spcPct val="0"/>
              </a:spcAft>
              <a:buFont typeface="Wingdings" pitchFamily="2" charset="2"/>
              <a:buChar char="q"/>
            </a:pPr>
            <a:r>
              <a:rPr lang="fr-FR" sz="3600" dirty="0" smtClean="0">
                <a:solidFill>
                  <a:srgbClr val="000000"/>
                </a:solidFill>
                <a:latin typeface="Comic Sans MS" pitchFamily="66" charset="0"/>
                <a:ea typeface="Calibri" pitchFamily="34" charset="0"/>
                <a:cs typeface="Times New Roman" pitchFamily="18" charset="0"/>
              </a:rPr>
              <a:t>Fiche de liaison, utile lorsque le transfert du patient est à programmer.</a:t>
            </a:r>
            <a:endParaRPr lang="fr-FR" sz="1050" dirty="0" smtClean="0">
              <a:latin typeface="Arial" pitchFamily="34" charset="0"/>
              <a:cs typeface="Arial"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500034" y="357166"/>
            <a:ext cx="8215370"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0" i="0" u="none" strike="noStrike" cap="none" normalizeH="0" baseline="0" dirty="0" smtClean="0">
                <a:ln>
                  <a:noFill/>
                </a:ln>
                <a:solidFill>
                  <a:schemeClr val="tx1"/>
                </a:solidFill>
                <a:effectLst/>
                <a:latin typeface="Comic Sans MS" pitchFamily="66" charset="0"/>
                <a:ea typeface="Calibri" pitchFamily="34" charset="0"/>
                <a:cs typeface="Arial" pitchFamily="34" charset="0"/>
              </a:rPr>
              <a:t>Le dossier de soins doit contenir toutes les informations pertinentes sur les :  </a:t>
            </a:r>
            <a:endParaRPr kumimoji="0" lang="fr-FR" sz="16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1" i="0" u="none" strike="noStrike" cap="none" normalizeH="0" baseline="0" dirty="0" smtClean="0">
                <a:ln>
                  <a:noFill/>
                </a:ln>
                <a:solidFill>
                  <a:schemeClr val="tx1"/>
                </a:solidFill>
                <a:effectLst/>
                <a:latin typeface="Comic Sans MS" pitchFamily="66" charset="0"/>
                <a:ea typeface="Calibri" pitchFamily="34" charset="0"/>
                <a:cs typeface="Calibri" pitchFamily="34" charset="0"/>
              </a:rPr>
              <a:t>Problèmes de santé </a:t>
            </a:r>
            <a:endParaRPr kumimoji="0" lang="fr-FR" sz="1600" b="1"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1" i="0" u="none" strike="noStrike" cap="none" normalizeH="0" baseline="0" dirty="0" smtClean="0">
                <a:ln>
                  <a:noFill/>
                </a:ln>
                <a:solidFill>
                  <a:schemeClr val="tx1"/>
                </a:solidFill>
                <a:effectLst/>
                <a:latin typeface="Comic Sans MS" pitchFamily="66" charset="0"/>
                <a:ea typeface="Calibri" pitchFamily="34" charset="0"/>
                <a:cs typeface="Calibri" pitchFamily="34" charset="0"/>
              </a:rPr>
              <a:t>Diagnostics infirmiers </a:t>
            </a:r>
            <a:endParaRPr kumimoji="0" lang="fr-FR" sz="1600" b="1"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1" i="0" u="none" strike="noStrike" cap="none" normalizeH="0" baseline="0" dirty="0" smtClean="0">
                <a:ln>
                  <a:noFill/>
                </a:ln>
                <a:solidFill>
                  <a:schemeClr val="tx1"/>
                </a:solidFill>
                <a:effectLst/>
                <a:latin typeface="Comic Sans MS" pitchFamily="66" charset="0"/>
                <a:ea typeface="Calibri" pitchFamily="34" charset="0"/>
                <a:cs typeface="Calibri" pitchFamily="34" charset="0"/>
              </a:rPr>
              <a:t>Observations pendant le séjour </a:t>
            </a:r>
            <a:endParaRPr kumimoji="0" lang="fr-FR" sz="1600" b="1"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1" i="0" u="none" strike="noStrike" cap="none" normalizeH="0" baseline="0" dirty="0" smtClean="0">
                <a:ln>
                  <a:noFill/>
                </a:ln>
                <a:solidFill>
                  <a:schemeClr val="tx1"/>
                </a:solidFill>
                <a:effectLst/>
                <a:latin typeface="Comic Sans MS" pitchFamily="66" charset="0"/>
                <a:ea typeface="Calibri" pitchFamily="34" charset="0"/>
                <a:cs typeface="Calibri" pitchFamily="34" charset="0"/>
              </a:rPr>
              <a:t>Feuilles de transmissions infirmières </a:t>
            </a:r>
            <a:endParaRPr kumimoji="0" lang="fr-FR" sz="1600" b="1"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1" i="0" u="none" strike="noStrike" cap="none" normalizeH="0" baseline="0" dirty="0" smtClean="0">
                <a:ln>
                  <a:noFill/>
                </a:ln>
                <a:solidFill>
                  <a:schemeClr val="tx1"/>
                </a:solidFill>
                <a:effectLst/>
                <a:latin typeface="Comic Sans MS" pitchFamily="66" charset="0"/>
                <a:ea typeface="Calibri" pitchFamily="34" charset="0"/>
                <a:cs typeface="Calibri" pitchFamily="34" charset="0"/>
              </a:rPr>
              <a:t>Interventions de soins </a:t>
            </a:r>
            <a:endParaRPr kumimoji="0" lang="fr-FR" sz="1600" b="1"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1" i="0" u="none" strike="noStrike" cap="none" normalizeH="0" baseline="0" dirty="0" smtClean="0">
                <a:ln>
                  <a:noFill/>
                </a:ln>
                <a:solidFill>
                  <a:schemeClr val="tx1"/>
                </a:solidFill>
                <a:effectLst/>
                <a:latin typeface="Comic Sans MS" pitchFamily="66" charset="0"/>
                <a:ea typeface="Calibri" pitchFamily="34" charset="0"/>
                <a:cs typeface="Calibri" pitchFamily="34" charset="0"/>
              </a:rPr>
              <a:t>Fiches</a:t>
            </a:r>
            <a:r>
              <a:rPr kumimoji="0" lang="fr-FR" sz="3200" b="1" i="0" u="none" strike="noStrike" cap="none" normalizeH="0" baseline="0" dirty="0" smtClean="0">
                <a:ln>
                  <a:noFill/>
                </a:ln>
                <a:solidFill>
                  <a:schemeClr val="tx1"/>
                </a:solidFill>
                <a:effectLst/>
                <a:latin typeface="Comic Sans MS" pitchFamily="66" charset="0"/>
                <a:ea typeface="Calibri" pitchFamily="34" charset="0"/>
                <a:cs typeface="Arial" pitchFamily="34" charset="0"/>
              </a:rPr>
              <a:t> de liaison interservices </a:t>
            </a:r>
            <a:endParaRPr kumimoji="0" lang="fr-FR" sz="1600" b="1"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1" i="0" u="none" strike="noStrike" cap="none" normalizeH="0" baseline="0" dirty="0" smtClean="0">
                <a:ln>
                  <a:noFill/>
                </a:ln>
                <a:solidFill>
                  <a:schemeClr val="tx1"/>
                </a:solidFill>
                <a:effectLst/>
                <a:latin typeface="Comic Sans MS" pitchFamily="66" charset="0"/>
                <a:ea typeface="Calibri" pitchFamily="34" charset="0"/>
                <a:cs typeface="Calibri" pitchFamily="34" charset="0"/>
              </a:rPr>
              <a:t>Fiche de synthèse élaborée à la sortie du patient </a:t>
            </a:r>
            <a:endParaRPr kumimoji="0" lang="fr-FR" sz="1600" b="1"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1" i="0" u="none" strike="noStrike" cap="none" normalizeH="0" baseline="0" dirty="0" smtClean="0">
                <a:ln>
                  <a:noFill/>
                </a:ln>
                <a:solidFill>
                  <a:schemeClr val="tx1"/>
                </a:solidFill>
                <a:effectLst/>
                <a:latin typeface="Comic Sans MS" pitchFamily="66" charset="0"/>
                <a:ea typeface="Calibri" pitchFamily="34" charset="0"/>
                <a:cs typeface="Calibri" pitchFamily="34" charset="0"/>
              </a:rPr>
              <a:t>Fiche de liaison pour les modalités du suivi .  </a:t>
            </a:r>
            <a:endParaRPr kumimoji="0" lang="fr-FR" sz="4400" b="1" i="0" u="none" strike="noStrike" cap="none" normalizeH="0" baseline="0" dirty="0" smtClean="0">
              <a:ln>
                <a:noFill/>
              </a:ln>
              <a:solidFill>
                <a:schemeClr val="tx1"/>
              </a:solidFill>
              <a:effectLst/>
              <a:latin typeface="Comic Sans MS" pitchFamily="66" charset="0"/>
              <a:cs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2910" y="571480"/>
            <a:ext cx="7858180" cy="4832092"/>
          </a:xfrm>
          <a:prstGeom prst="rect">
            <a:avLst/>
          </a:prstGeom>
        </p:spPr>
        <p:txBody>
          <a:bodyPr wrap="square">
            <a:spAutoFit/>
          </a:bodyPr>
          <a:lstStyle/>
          <a:p>
            <a:r>
              <a:rPr lang="fr-FR" sz="4400" dirty="0" smtClean="0">
                <a:latin typeface="Comic Sans MS" pitchFamily="66" charset="0"/>
              </a:rPr>
              <a:t>Toutes les informations du dossier de soins doivent être authentifiées (signées, datées) le responsable des écrits et des actes devant être clairement identifié (nom, fonction).</a:t>
            </a:r>
            <a:endParaRPr lang="fr-FR" sz="4400" dirty="0">
              <a:latin typeface="Comic Sans MS" pitchFamily="66"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2977" y="2214554"/>
            <a:ext cx="7000924" cy="2215991"/>
          </a:xfrm>
          <a:prstGeom prst="rect">
            <a:avLst/>
          </a:prstGeom>
        </p:spPr>
        <p:txBody>
          <a:bodyPr wrap="square">
            <a:spAutoFit/>
          </a:bodyPr>
          <a:lstStyle/>
          <a:p>
            <a:r>
              <a:rPr lang="fr-FR" sz="13800" b="1" dirty="0" smtClean="0">
                <a:solidFill>
                  <a:srgbClr val="FF0000"/>
                </a:solidFill>
                <a:latin typeface="Comic Sans MS" pitchFamily="66" charset="0"/>
              </a:rPr>
              <a:t>MERCI</a:t>
            </a:r>
            <a:endParaRPr lang="fr-FR" sz="138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
          <p:cNvSpPr>
            <a:spLocks noChangeArrowheads="1"/>
          </p:cNvSpPr>
          <p:nvPr/>
        </p:nvSpPr>
        <p:spPr bwMode="auto">
          <a:xfrm>
            <a:off x="642910" y="500042"/>
            <a:ext cx="7858180"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81000" algn="justLow" defTabSz="914400" rtl="0" eaLnBrk="1" fontAlgn="base" latinLnBrk="0" hangingPunct="1">
              <a:lnSpc>
                <a:spcPct val="100000"/>
              </a:lnSpc>
              <a:spcBef>
                <a:spcPct val="0"/>
              </a:spcBef>
              <a:spcAft>
                <a:spcPct val="0"/>
              </a:spcAft>
              <a:buClrTx/>
              <a:buSzTx/>
              <a:buFontTx/>
              <a:buNone/>
              <a:tabLst/>
            </a:pPr>
            <a:r>
              <a:rPr kumimoji="0" lang="fr-FR" sz="6000" b="1" i="0" u="sng" strike="noStrike" cap="none" normalizeH="0" baseline="0" dirty="0" smtClean="0">
                <a:ln>
                  <a:noFill/>
                </a:ln>
                <a:solidFill>
                  <a:srgbClr val="FF0000"/>
                </a:solidFill>
                <a:effectLst/>
                <a:latin typeface="Comic Sans MS" pitchFamily="66" charset="0"/>
                <a:ea typeface="Times New Roman" pitchFamily="18" charset="0"/>
                <a:cs typeface="Arial" pitchFamily="34" charset="0"/>
              </a:rPr>
              <a:t>Introduction</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381000" algn="justLow" defTabSz="914400" rtl="0" eaLnBrk="0" fontAlgn="base" latinLnBrk="0" hangingPunct="0">
              <a:lnSpc>
                <a:spcPct val="100000"/>
              </a:lnSpc>
              <a:spcBef>
                <a:spcPct val="0"/>
              </a:spcBef>
              <a:spcAft>
                <a:spcPct val="0"/>
              </a:spcAft>
              <a:buClrTx/>
              <a:buSzTx/>
              <a:buFontTx/>
              <a:buNone/>
              <a:tabLst/>
            </a:pPr>
            <a:endParaRPr kumimoji="0" lang="fr-FR" sz="36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endParaRPr>
          </a:p>
          <a:p>
            <a:pPr marL="0" marR="0" lvl="0" indent="381000" algn="justLow" defTabSz="914400" rtl="0" eaLnBrk="0" fontAlgn="base" latinLnBrk="0" hangingPunct="0">
              <a:lnSpc>
                <a:spcPct val="100000"/>
              </a:lnSpc>
              <a:spcBef>
                <a:spcPct val="0"/>
              </a:spcBef>
              <a:spcAft>
                <a:spcPct val="0"/>
              </a:spcAft>
              <a:buClrTx/>
              <a:buSzTx/>
              <a:buFontTx/>
              <a:buNone/>
              <a:tabLst/>
            </a:pPr>
            <a:r>
              <a:rPr kumimoji="0" lang="fr-FR" sz="36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Au cours de ces dernières années, de nombreux facteurs ont fait évoluer les soins infirmiers en modifiant progressivement le comportement des soignants et la gestion des soins.</a:t>
            </a:r>
            <a:endParaRPr kumimoji="0" lang="fr-FR" sz="4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ChangeArrowheads="1"/>
          </p:cNvSpPr>
          <p:nvPr/>
        </p:nvSpPr>
        <p:spPr bwMode="auto">
          <a:xfrm>
            <a:off x="500034" y="571480"/>
            <a:ext cx="821537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 typeface="Wingdings" pitchFamily="2" charset="2"/>
              <a:buChar char="q"/>
              <a:tabLst/>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La formation des infirmières a introduit des changements dans la conception des soins. </a:t>
            </a:r>
          </a:p>
          <a:p>
            <a:pPr marL="0" marR="0" lvl="0" indent="0" algn="justLow" defTabSz="914400" rtl="0" eaLnBrk="1" fontAlgn="base" latinLnBrk="0" hangingPunct="1">
              <a:lnSpc>
                <a:spcPct val="100000"/>
              </a:lnSpc>
              <a:spcBef>
                <a:spcPct val="0"/>
              </a:spcBef>
              <a:spcAft>
                <a:spcPct val="0"/>
              </a:spcAft>
              <a:buClrTx/>
              <a:buSzTx/>
              <a:buFont typeface="Wingdings" pitchFamily="2" charset="2"/>
              <a:buChar char="q"/>
              <a:tabLst/>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Le rôle de l'infirmière et son champ d'activité comprend non seulement la maladie, mais aussi la santé et l'approche de l'homme dans sa globalité.</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L'évolution de la médecine et des techniques a modifié l'administration des soins infirmiers.</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285720" y="214291"/>
            <a:ext cx="8572560" cy="66437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 typeface="Wingdings" pitchFamily="2" charset="2"/>
              <a:buChar char="q"/>
              <a:tabLst/>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Les interventions ponctuelles d'auxiliaires médicaux et sociaux de plus en plus nombreux, demande la coordination d'un projet global de soins.</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 typeface="Wingdings" pitchFamily="2" charset="2"/>
              <a:buChar char="q"/>
              <a:tabLst/>
            </a:pPr>
            <a:endPar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Les modifications des conditions de travail (diminution de la durée hebdomadaire du travail, temps partiel ...) entraînent, pour un personnel travaillant en équipe et se succédant au lit du malade avec une rotation rapide, la nécessité d'être informé pour assurer la continuité des soins.</a:t>
            </a:r>
            <a:endParaRPr kumimoji="0" lang="fr-FR" sz="4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428596" y="428604"/>
            <a:ext cx="8286808"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81000" algn="justLow" defTabSz="914400" rtl="0" eaLnBrk="1" fontAlgn="base" latinLnBrk="0" hangingPunct="1">
              <a:lnSpc>
                <a:spcPct val="100000"/>
              </a:lnSpc>
              <a:spcBef>
                <a:spcPct val="0"/>
              </a:spcBef>
              <a:spcAft>
                <a:spcPct val="0"/>
              </a:spcAft>
              <a:buClrTx/>
              <a:buSzTx/>
              <a:buFontTx/>
              <a:buNone/>
              <a:tabLst/>
            </a:pPr>
            <a:r>
              <a:rPr kumimoji="0" lang="fr-FR"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Il est donc apparu important aux équipes soignantes de préciser leur organisation, de clarifier leur mode de distribution des soins et de créer un outil de travail "le dossier de soins" qui est le support de la démarche de soins et non une finalité. Son utilisation contribue à la définition en équipe d'objectifs communs, à une démarche thérapeutique avec l'équipe médicale, à une vision synthétique et globale des soins à faire et faits 24 heures sur 24, à supprimer l'anonymat des prescriptions et de l'exécution des actions de soins, à l'évaluation des activités.</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596" y="642919"/>
            <a:ext cx="8286808" cy="4832092"/>
          </a:xfrm>
          <a:prstGeom prst="rect">
            <a:avLst/>
          </a:prstGeom>
        </p:spPr>
        <p:txBody>
          <a:bodyPr wrap="square">
            <a:spAutoFit/>
          </a:bodyPr>
          <a:lstStyle/>
          <a:p>
            <a:r>
              <a:rPr lang="fr-FR" sz="2800" dirty="0" smtClean="0">
                <a:latin typeface="Comic Sans MS" pitchFamily="66" charset="0"/>
              </a:rPr>
              <a:t>Le dossier de soins est un document nominatif, personnalisé pour chaque patient, regroupant l’ensemble des informations concernant la personne soignée.  </a:t>
            </a:r>
          </a:p>
          <a:p>
            <a:endParaRPr lang="fr-FR" sz="2800" dirty="0" smtClean="0">
              <a:latin typeface="Comic Sans MS" pitchFamily="66" charset="0"/>
            </a:endParaRPr>
          </a:p>
          <a:p>
            <a:r>
              <a:rPr lang="fr-FR" sz="2800" dirty="0" smtClean="0">
                <a:latin typeface="Comic Sans MS" pitchFamily="66" charset="0"/>
              </a:rPr>
              <a:t>Outil de travail (papier ou informatique) il permet :</a:t>
            </a:r>
          </a:p>
          <a:p>
            <a:pPr>
              <a:buFont typeface="Wingdings" pitchFamily="2" charset="2"/>
              <a:buChar char="q"/>
            </a:pPr>
            <a:r>
              <a:rPr lang="fr-FR" sz="2800" dirty="0" smtClean="0">
                <a:latin typeface="Comic Sans MS" pitchFamily="66" charset="0"/>
              </a:rPr>
              <a:t>  d’organiser les soins et leur continuité ;</a:t>
            </a:r>
          </a:p>
          <a:p>
            <a:pPr>
              <a:buFont typeface="Wingdings" pitchFamily="2" charset="2"/>
              <a:buChar char="q"/>
            </a:pPr>
            <a:r>
              <a:rPr lang="fr-FR" sz="2800" dirty="0" smtClean="0">
                <a:latin typeface="Comic Sans MS" pitchFamily="66" charset="0"/>
              </a:rPr>
              <a:t>  de prodiguer des soins adaptés aux patients ;</a:t>
            </a:r>
          </a:p>
          <a:p>
            <a:pPr>
              <a:buFont typeface="Wingdings" pitchFamily="2" charset="2"/>
              <a:buChar char="q"/>
            </a:pPr>
            <a:r>
              <a:rPr lang="fr-FR" sz="2800" dirty="0" smtClean="0">
                <a:latin typeface="Comic Sans MS" pitchFamily="66" charset="0"/>
              </a:rPr>
              <a:t>  et de coordonner les actions entre les différents professionnels. </a:t>
            </a:r>
            <a:endParaRPr lang="fr-FR" sz="2800" dirty="0">
              <a:latin typeface="Comic Sans MS" pitchFamily="66"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34" y="642919"/>
            <a:ext cx="8143932" cy="4031873"/>
          </a:xfrm>
          <a:prstGeom prst="rect">
            <a:avLst/>
          </a:prstGeom>
        </p:spPr>
        <p:txBody>
          <a:bodyPr wrap="square">
            <a:spAutoFit/>
          </a:bodyPr>
          <a:lstStyle/>
          <a:p>
            <a:r>
              <a:rPr lang="fr-FR" sz="3200" dirty="0" smtClean="0">
                <a:latin typeface="Comic Sans MS" pitchFamily="66" charset="0"/>
              </a:rPr>
              <a:t>L’ensemble des acteurs qui dispense des soins (infirmiers, de rééducation, médico-techniques) y transcrit des informations complètes et les plus fiables possible. </a:t>
            </a:r>
          </a:p>
          <a:p>
            <a:endParaRPr lang="fr-FR" sz="3200" dirty="0" smtClean="0">
              <a:latin typeface="Comic Sans MS" pitchFamily="66" charset="0"/>
            </a:endParaRPr>
          </a:p>
          <a:p>
            <a:r>
              <a:rPr lang="fr-FR" sz="3200" dirty="0" smtClean="0">
                <a:latin typeface="Comic Sans MS" pitchFamily="66" charset="0"/>
              </a:rPr>
              <a:t>Il contribue ainsi à la prise en charge paramédicale, médicale et sociale des patients. </a:t>
            </a:r>
            <a:endParaRPr lang="fr-FR" sz="3200" dirty="0">
              <a:latin typeface="Comic Sans MS" pitchFamily="66"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1472" y="714357"/>
            <a:ext cx="8072494" cy="5509200"/>
          </a:xfrm>
          <a:prstGeom prst="rect">
            <a:avLst/>
          </a:prstGeom>
        </p:spPr>
        <p:txBody>
          <a:bodyPr wrap="square">
            <a:spAutoFit/>
          </a:bodyPr>
          <a:lstStyle/>
          <a:p>
            <a:r>
              <a:rPr lang="fr-FR" sz="3200" dirty="0" smtClean="0">
                <a:latin typeface="Comic Sans MS" pitchFamily="66" charset="0"/>
              </a:rPr>
              <a:t>Elément constitutif du dossier patient, le dossier de soins comporte les informations propres aux prises en charge des paramédicaux et complète, enrichit, les informations contenues dans le dossier médical.  </a:t>
            </a:r>
          </a:p>
          <a:p>
            <a:endParaRPr lang="fr-FR" sz="3200" dirty="0" smtClean="0">
              <a:latin typeface="Comic Sans MS" pitchFamily="66" charset="0"/>
            </a:endParaRPr>
          </a:p>
          <a:p>
            <a:r>
              <a:rPr lang="fr-FR" sz="3200" dirty="0" smtClean="0">
                <a:latin typeface="Comic Sans MS" pitchFamily="66" charset="0"/>
              </a:rPr>
              <a:t>Il est une source d’information, de transmission de données et possède une valeur juridique primordiale grâce à une traçabilité pertinente. </a:t>
            </a:r>
            <a:endParaRPr lang="fr-FR" sz="3200" dirty="0">
              <a:latin typeface="Comic Sans MS" pitchFamily="66"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596" y="428604"/>
            <a:ext cx="8286808" cy="5755422"/>
          </a:xfrm>
          <a:prstGeom prst="rect">
            <a:avLst/>
          </a:prstGeom>
        </p:spPr>
        <p:txBody>
          <a:bodyPr wrap="square">
            <a:spAutoFit/>
          </a:bodyPr>
          <a:lstStyle/>
          <a:p>
            <a:r>
              <a:rPr lang="fr-FR" sz="3600" b="1" u="sng" dirty="0" smtClean="0">
                <a:solidFill>
                  <a:srgbClr val="FF0000"/>
                </a:solidFill>
                <a:latin typeface="Comic Sans MS" pitchFamily="66" charset="0"/>
              </a:rPr>
              <a:t>Les objectifs du dossier de soins :  </a:t>
            </a:r>
          </a:p>
          <a:p>
            <a:pPr>
              <a:buFont typeface="Wingdings" pitchFamily="2" charset="2"/>
              <a:buChar char="q"/>
            </a:pPr>
            <a:r>
              <a:rPr lang="fr-FR" sz="2800" dirty="0" smtClean="0">
                <a:latin typeface="Comic Sans MS" pitchFamily="66" charset="0"/>
              </a:rPr>
              <a:t>transcrire tous les éléments relatifs au rôle propre infirmier, au projet de soins et permettre le suivi du patient ; </a:t>
            </a:r>
          </a:p>
          <a:p>
            <a:pPr>
              <a:buFont typeface="Wingdings" pitchFamily="2" charset="2"/>
              <a:buChar char="q"/>
            </a:pPr>
            <a:r>
              <a:rPr lang="fr-FR" sz="2800" dirty="0" smtClean="0">
                <a:latin typeface="Comic Sans MS" pitchFamily="66" charset="0"/>
              </a:rPr>
              <a:t>coordonner les actions de soins des paramédicaux (infirmiers, </a:t>
            </a:r>
            <a:r>
              <a:rPr lang="fr-FR" sz="2800" dirty="0" smtClean="0">
                <a:latin typeface="Comic Sans MS" pitchFamily="66" charset="0"/>
              </a:rPr>
              <a:t>aides soignants</a:t>
            </a:r>
            <a:r>
              <a:rPr lang="fr-FR" sz="2800" dirty="0" smtClean="0">
                <a:latin typeface="Comic Sans MS" pitchFamily="66" charset="0"/>
              </a:rPr>
              <a:t>, auxiliaires de puériculture, kinésithérapeutes, diététiciens…..) autour d’objectifs communs ; </a:t>
            </a:r>
          </a:p>
          <a:p>
            <a:pPr>
              <a:buFont typeface="Wingdings" pitchFamily="2" charset="2"/>
              <a:buChar char="q"/>
            </a:pPr>
            <a:r>
              <a:rPr lang="fr-FR" sz="2800" dirty="0" smtClean="0">
                <a:latin typeface="Comic Sans MS" pitchFamily="66" charset="0"/>
              </a:rPr>
              <a:t>tracer les prises en charge (PEC) pour assurer la continuité, la qualité et la sécurité des soins ; </a:t>
            </a:r>
          </a:p>
          <a:p>
            <a:pPr>
              <a:buFont typeface="Wingdings" pitchFamily="2" charset="2"/>
              <a:buChar char="q"/>
            </a:pPr>
            <a:r>
              <a:rPr lang="fr-FR" sz="2800" dirty="0" smtClean="0">
                <a:latin typeface="Comic Sans MS" pitchFamily="66" charset="0"/>
              </a:rPr>
              <a:t>apprécier l’évolution de l’état de santé du patient ; </a:t>
            </a:r>
          </a:p>
          <a:p>
            <a:pPr>
              <a:buFont typeface="Wingdings" pitchFamily="2" charset="2"/>
              <a:buChar char="q"/>
            </a:pPr>
            <a:endParaRPr lang="fr-FR" sz="2400" dirty="0">
              <a:latin typeface="Comic Sans MS" pitchFamily="66" charset="0"/>
            </a:endParaRPr>
          </a:p>
        </p:txBody>
      </p:sp>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TotalTime>
  <Words>732</Words>
  <Application>Microsoft Office PowerPoint</Application>
  <PresentationFormat>Affichage à l'écran (4:3)</PresentationFormat>
  <Paragraphs>56</Paragraphs>
  <Slides>16</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16</vt:i4>
      </vt:variant>
    </vt:vector>
  </HeadingPairs>
  <TitlesOfParts>
    <vt:vector size="22" baseType="lpstr">
      <vt:lpstr>Arial</vt:lpstr>
      <vt:lpstr>Calibri</vt:lpstr>
      <vt:lpstr>Comic Sans MS</vt:lpstr>
      <vt:lpstr>Times New Roman</vt:lpstr>
      <vt:lpstr>Wingdings</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ecgs</dc:creator>
  <cp:lastModifiedBy>INFSPM BATNA</cp:lastModifiedBy>
  <cp:revision>31</cp:revision>
  <dcterms:created xsi:type="dcterms:W3CDTF">2012-11-27T17:45:46Z</dcterms:created>
  <dcterms:modified xsi:type="dcterms:W3CDTF">2018-02-28T08:44:20Z</dcterms:modified>
</cp:coreProperties>
</file>